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9" r:id="rId3"/>
    <p:sldId id="261" r:id="rId4"/>
    <p:sldId id="262" r:id="rId5"/>
    <p:sldId id="271" r:id="rId6"/>
    <p:sldId id="257" r:id="rId7"/>
    <p:sldId id="272" r:id="rId8"/>
    <p:sldId id="265" r:id="rId9"/>
    <p:sldId id="266" r:id="rId10"/>
    <p:sldId id="267" r:id="rId11"/>
    <p:sldId id="268" r:id="rId12"/>
    <p:sldId id="269" r:id="rId13"/>
    <p:sldId id="270" r:id="rId14"/>
    <p:sldId id="281" r:id="rId15"/>
    <p:sldId id="273" r:id="rId16"/>
    <p:sldId id="263" r:id="rId17"/>
    <p:sldId id="274" r:id="rId18"/>
    <p:sldId id="275" r:id="rId19"/>
    <p:sldId id="277" r:id="rId20"/>
    <p:sldId id="282" r:id="rId21"/>
    <p:sldId id="283" r:id="rId22"/>
    <p:sldId id="276" r:id="rId23"/>
    <p:sldId id="284" r:id="rId24"/>
    <p:sldId id="285" r:id="rId25"/>
    <p:sldId id="278" r:id="rId26"/>
    <p:sldId id="279" r:id="rId27"/>
    <p:sldId id="280" r:id="rId28"/>
    <p:sldId id="26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80D"/>
    <a:srgbClr val="00BCF2"/>
    <a:srgbClr val="D82C23"/>
    <a:srgbClr val="9D1B14"/>
    <a:srgbClr val="0FC6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4" autoAdjust="0"/>
    <p:restoredTop sz="82379" autoAdjust="0"/>
  </p:normalViewPr>
  <p:slideViewPr>
    <p:cSldViewPr snapToGrid="0">
      <p:cViewPr>
        <p:scale>
          <a:sx n="75" d="100"/>
          <a:sy n="75" d="100"/>
        </p:scale>
        <p:origin x="1128" y="62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2" d="100"/>
          <a:sy n="92" d="100"/>
        </p:scale>
        <p:origin x="287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EC6707-AB3A-44D8-9391-75CD01074045}" type="datetimeFigureOut">
              <a:rPr lang="en-US" smtClean="0"/>
              <a:t>10/14/2014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66FDAA-CA34-4ED0-90C5-8EC79F50BD7A}" type="slidenum">
              <a:rPr lang="en-US" smtClean="0"/>
              <a:t>‹#›</a:t>
            </a:fld>
            <a:endParaRPr lang="en-US"/>
          </a:p>
        </p:txBody>
      </p:sp>
    </p:spTree>
    <p:extLst>
      <p:ext uri="{BB962C8B-B14F-4D97-AF65-F5344CB8AC3E}">
        <p14:creationId xmlns:p14="http://schemas.microsoft.com/office/powerpoint/2010/main" val="1804025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Andrew Siemer, obstacle races, ranching, shooting, has 6 kids</a:t>
            </a:r>
            <a:endParaRPr lang="en-US" dirty="0"/>
          </a:p>
        </p:txBody>
      </p:sp>
      <p:sp>
        <p:nvSpPr>
          <p:cNvPr id="4" name="Slide Number Placeholder 3"/>
          <p:cNvSpPr>
            <a:spLocks noGrp="1"/>
          </p:cNvSpPr>
          <p:nvPr>
            <p:ph type="sldNum" sz="quarter" idx="10"/>
          </p:nvPr>
        </p:nvSpPr>
        <p:spPr/>
        <p:txBody>
          <a:bodyPr/>
          <a:lstStyle/>
          <a:p>
            <a:fld id="{B6431F92-6A98-4640-A1EA-0E76A10AC09A}" type="slidenum">
              <a:rPr lang="en-US" smtClean="0"/>
              <a:t>2</a:t>
            </a:fld>
            <a:endParaRPr lang="en-US"/>
          </a:p>
        </p:txBody>
      </p:sp>
    </p:spTree>
    <p:extLst>
      <p:ext uri="{BB962C8B-B14F-4D97-AF65-F5344CB8AC3E}">
        <p14:creationId xmlns:p14="http://schemas.microsoft.com/office/powerpoint/2010/main" val="167315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leads many </a:t>
            </a:r>
            <a:r>
              <a:rPr lang="en-US" dirty="0" err="1" smtClean="0"/>
              <a:t>companys</a:t>
            </a:r>
            <a:r>
              <a:rPr lang="en-US" baseline="0" dirty="0" smtClean="0"/>
              <a:t> to a more virtualized environment.  Where the hardware and the software concerns are somewhat separated.  If hardware goes down, I can shift an image of a particular service somewhere else.  The headaches are less.  But you still have to manage the database, security, etc.  And as it turns out those things are hard!</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11</a:t>
            </a:fld>
            <a:endParaRPr lang="en-US"/>
          </a:p>
        </p:txBody>
      </p:sp>
    </p:spTree>
    <p:extLst>
      <p:ext uri="{BB962C8B-B14F-4D97-AF65-F5344CB8AC3E}">
        <p14:creationId xmlns:p14="http://schemas.microsoft.com/office/powerpoint/2010/main" val="3128027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eventually leads companies towards</a:t>
            </a:r>
            <a:r>
              <a:rPr lang="en-US" baseline="0" dirty="0" smtClean="0"/>
              <a:t> the cloud where many of the hard things are taken care of for you.  But what if you could have the convenience of Platform story in your own data center most of the time?  …and the ability to push that to the cloud when you need it?</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12</a:t>
            </a:fld>
            <a:endParaRPr lang="en-US"/>
          </a:p>
        </p:txBody>
      </p:sp>
    </p:spTree>
    <p:extLst>
      <p:ext uri="{BB962C8B-B14F-4D97-AF65-F5344CB8AC3E}">
        <p14:creationId xmlns:p14="http://schemas.microsoft.com/office/powerpoint/2010/main" val="172931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28</a:t>
            </a:fld>
            <a:endParaRPr lang="en-US"/>
          </a:p>
        </p:txBody>
      </p:sp>
    </p:spTree>
    <p:extLst>
      <p:ext uri="{BB962C8B-B14F-4D97-AF65-F5344CB8AC3E}">
        <p14:creationId xmlns:p14="http://schemas.microsoft.com/office/powerpoint/2010/main" val="2339469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books I have written or am writing</a:t>
            </a:r>
            <a:endParaRPr lang="en-US" dirty="0"/>
          </a:p>
        </p:txBody>
      </p:sp>
      <p:sp>
        <p:nvSpPr>
          <p:cNvPr id="4" name="Slide Number Placeholder 3"/>
          <p:cNvSpPr>
            <a:spLocks noGrp="1"/>
          </p:cNvSpPr>
          <p:nvPr>
            <p:ph type="sldNum" sz="quarter" idx="10"/>
          </p:nvPr>
        </p:nvSpPr>
        <p:spPr/>
        <p:txBody>
          <a:bodyPr/>
          <a:lstStyle/>
          <a:p>
            <a:fld id="{B6431F92-6A98-4640-A1EA-0E76A10AC09A}" type="slidenum">
              <a:rPr lang="en-US" smtClean="0"/>
              <a:t>3</a:t>
            </a:fld>
            <a:endParaRPr lang="en-US"/>
          </a:p>
        </p:txBody>
      </p:sp>
    </p:spTree>
    <p:extLst>
      <p:ext uri="{BB962C8B-B14F-4D97-AF65-F5344CB8AC3E}">
        <p14:creationId xmlns:p14="http://schemas.microsoft.com/office/powerpoint/2010/main" val="881114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places I have worked and some projects I have worked on</a:t>
            </a:r>
            <a:endParaRPr lang="en-US" dirty="0"/>
          </a:p>
        </p:txBody>
      </p:sp>
      <p:sp>
        <p:nvSpPr>
          <p:cNvPr id="4" name="Slide Number Placeholder 3"/>
          <p:cNvSpPr>
            <a:spLocks noGrp="1"/>
          </p:cNvSpPr>
          <p:nvPr>
            <p:ph type="sldNum" sz="quarter" idx="10"/>
          </p:nvPr>
        </p:nvSpPr>
        <p:spPr/>
        <p:txBody>
          <a:bodyPr/>
          <a:lstStyle/>
          <a:p>
            <a:fld id="{B6431F92-6A98-4640-A1EA-0E76A10AC09A}" type="slidenum">
              <a:rPr lang="en-US" smtClean="0"/>
              <a:t>4</a:t>
            </a:fld>
            <a:endParaRPr lang="en-US"/>
          </a:p>
        </p:txBody>
      </p:sp>
    </p:spTree>
    <p:extLst>
      <p:ext uri="{BB962C8B-B14F-4D97-AF65-F5344CB8AC3E}">
        <p14:creationId xmlns:p14="http://schemas.microsoft.com/office/powerpoint/2010/main" val="2200306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 are going to dig through at a very high level what the Microsoft</a:t>
            </a:r>
            <a:r>
              <a:rPr lang="en-US" baseline="0" dirty="0" smtClean="0"/>
              <a:t> Azure cloud and Amazon Web Services offer</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5</a:t>
            </a:fld>
            <a:endParaRPr lang="en-US"/>
          </a:p>
        </p:txBody>
      </p:sp>
    </p:spTree>
    <p:extLst>
      <p:ext uri="{BB962C8B-B14F-4D97-AF65-F5344CB8AC3E}">
        <p14:creationId xmlns:p14="http://schemas.microsoft.com/office/powerpoint/2010/main" val="2883800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specifically we are going to look at</a:t>
            </a:r>
            <a:r>
              <a:rPr lang="en-US" baseline="0" dirty="0" smtClean="0"/>
              <a:t> the following concepts</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6</a:t>
            </a:fld>
            <a:endParaRPr lang="en-US"/>
          </a:p>
        </p:txBody>
      </p:sp>
    </p:spTree>
    <p:extLst>
      <p:ext uri="{BB962C8B-B14F-4D97-AF65-F5344CB8AC3E}">
        <p14:creationId xmlns:p14="http://schemas.microsoft.com/office/powerpoint/2010/main" val="621172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first…what exactly do we mean when we say cloud?</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7</a:t>
            </a:fld>
            <a:endParaRPr lang="en-US"/>
          </a:p>
        </p:txBody>
      </p:sp>
    </p:spTree>
    <p:extLst>
      <p:ext uri="{BB962C8B-B14F-4D97-AF65-F5344CB8AC3E}">
        <p14:creationId xmlns:p14="http://schemas.microsoft.com/office/powerpoint/2010/main" val="3280269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need to understand the offerings</a:t>
            </a:r>
          </a:p>
          <a:p>
            <a:r>
              <a:rPr lang="en-US" dirty="0" smtClean="0"/>
              <a:t>Private: you own the app, the run times, and the hardware</a:t>
            </a:r>
          </a:p>
          <a:p>
            <a:r>
              <a:rPr lang="en-US" dirty="0" err="1" smtClean="0"/>
              <a:t>IaaS</a:t>
            </a:r>
            <a:r>
              <a:rPr lang="en-US" dirty="0" smtClean="0"/>
              <a:t>:</a:t>
            </a:r>
            <a:r>
              <a:rPr lang="en-US" baseline="0" dirty="0" smtClean="0"/>
              <a:t> you own the app and the run times</a:t>
            </a:r>
          </a:p>
          <a:p>
            <a:r>
              <a:rPr lang="en-US" baseline="0" dirty="0" err="1" smtClean="0"/>
              <a:t>PaaS</a:t>
            </a:r>
            <a:r>
              <a:rPr lang="en-US" baseline="0" dirty="0" smtClean="0"/>
              <a:t>: you own the app</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8</a:t>
            </a:fld>
            <a:endParaRPr lang="en-US"/>
          </a:p>
        </p:txBody>
      </p:sp>
    </p:spTree>
    <p:extLst>
      <p:ext uri="{BB962C8B-B14F-4D97-AF65-F5344CB8AC3E}">
        <p14:creationId xmlns:p14="http://schemas.microsoft.com/office/powerpoint/2010/main" val="3091000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company’s have played in the owning of the whole stack.  We like to think that it is a shiny Beemer.  But let’s face it – running the whole show is hard!</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9</a:t>
            </a:fld>
            <a:endParaRPr lang="en-US"/>
          </a:p>
        </p:txBody>
      </p:sp>
    </p:spTree>
    <p:extLst>
      <p:ext uri="{BB962C8B-B14F-4D97-AF65-F5344CB8AC3E}">
        <p14:creationId xmlns:p14="http://schemas.microsoft.com/office/powerpoint/2010/main" val="3102794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generally some </a:t>
            </a:r>
            <a:r>
              <a:rPr lang="en-US" baseline="0" dirty="0" smtClean="0"/>
              <a:t>small to medium companies, and even in some large ones, owning the whole stack doesn’t always turn out overly shiny and can be quite painful to drive.</a:t>
            </a:r>
            <a:endParaRPr lang="en-US"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10</a:t>
            </a:fld>
            <a:endParaRPr lang="en-US"/>
          </a:p>
        </p:txBody>
      </p:sp>
    </p:spTree>
    <p:extLst>
      <p:ext uri="{BB962C8B-B14F-4D97-AF65-F5344CB8AC3E}">
        <p14:creationId xmlns:p14="http://schemas.microsoft.com/office/powerpoint/2010/main" val="3939192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C2F829-9AA5-4493-9E86-2D86668AFB32}" type="datetimeFigureOut">
              <a:rPr lang="en-US" smtClean="0"/>
              <a:t>10/14/2014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1824727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2F829-9AA5-4493-9E86-2D86668AFB32}" type="datetimeFigureOut">
              <a:rPr lang="en-US" smtClean="0"/>
              <a:t>10/14/2014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1240417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2F829-9AA5-4493-9E86-2D86668AFB32}" type="datetimeFigureOut">
              <a:rPr lang="en-US" smtClean="0"/>
              <a:t>10/14/2014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3971922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4295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2F829-9AA5-4493-9E86-2D86668AFB32}" type="datetimeFigureOut">
              <a:rPr lang="en-US" smtClean="0"/>
              <a:t>10/14/2014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192017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2F829-9AA5-4493-9E86-2D86668AFB32}" type="datetimeFigureOut">
              <a:rPr lang="en-US" smtClean="0"/>
              <a:t>10/14/2014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3332699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C2F829-9AA5-4493-9E86-2D86668AFB32}" type="datetimeFigureOut">
              <a:rPr lang="en-US" smtClean="0"/>
              <a:t>10/14/2014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2543696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C2F829-9AA5-4493-9E86-2D86668AFB32}" type="datetimeFigureOut">
              <a:rPr lang="en-US" smtClean="0"/>
              <a:t>10/14/2014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3142615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FC2F829-9AA5-4493-9E86-2D86668AFB32}" type="datetimeFigureOut">
              <a:rPr lang="en-US" smtClean="0"/>
              <a:t>10/14/2014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3446466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2F829-9AA5-4493-9E86-2D86668AFB32}" type="datetimeFigureOut">
              <a:rPr lang="en-US" smtClean="0"/>
              <a:t>10/14/2014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2744889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2F829-9AA5-4493-9E86-2D86668AFB32}" type="datetimeFigureOut">
              <a:rPr lang="en-US" smtClean="0"/>
              <a:t>10/14/2014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337823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2F829-9AA5-4493-9E86-2D86668AFB32}" type="datetimeFigureOut">
              <a:rPr lang="en-US" smtClean="0"/>
              <a:t>10/14/2014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1481059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2F829-9AA5-4493-9E86-2D86668AFB32}" type="datetimeFigureOut">
              <a:rPr lang="en-US" smtClean="0"/>
              <a:t>10/14/2014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BDE33D-880C-48B2-9CAF-2312C9A2FC80}" type="slidenum">
              <a:rPr lang="en-US" smtClean="0"/>
              <a:t>‹#›</a:t>
            </a:fld>
            <a:endParaRPr lang="en-US"/>
          </a:p>
        </p:txBody>
      </p:sp>
    </p:spTree>
    <p:extLst>
      <p:ext uri="{BB962C8B-B14F-4D97-AF65-F5344CB8AC3E}">
        <p14:creationId xmlns:p14="http://schemas.microsoft.com/office/powerpoint/2010/main" val="4272787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ndrew@clear-measure.com"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hyperlink" Target="http://www.twitter.com/asieme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hyperlink" Target="http://about.me/andrewsiemer" TargetMode="External"/><Relationship Id="rId4" Type="http://schemas.openxmlformats.org/officeDocument/2006/relationships/image" Target="../media/image5.jpe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jpeg"/><Relationship Id="rId12"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2527" b="11326"/>
          <a:stretch/>
        </p:blipFill>
        <p:spPr>
          <a:xfrm>
            <a:off x="0" y="-57151"/>
            <a:ext cx="12192000" cy="6962776"/>
          </a:xfrm>
          <a:prstGeom prst="rect">
            <a:avLst/>
          </a:prstGeom>
        </p:spPr>
      </p:pic>
      <p:sp>
        <p:nvSpPr>
          <p:cNvPr id="2" name="Title 1"/>
          <p:cNvSpPr>
            <a:spLocks noGrp="1"/>
          </p:cNvSpPr>
          <p:nvPr>
            <p:ph type="ctrTitle"/>
          </p:nvPr>
        </p:nvSpPr>
        <p:spPr>
          <a:xfrm>
            <a:off x="171450" y="1381124"/>
            <a:ext cx="7145968" cy="1140287"/>
          </a:xfrm>
        </p:spPr>
        <p:txBody>
          <a:bodyPr/>
          <a:lstStyle/>
          <a:p>
            <a:r>
              <a:rPr lang="en-US" dirty="0" smtClean="0"/>
              <a:t>A Tale of Two Clouds</a:t>
            </a:r>
            <a:endParaRPr lang="en-US" dirty="0"/>
          </a:p>
        </p:txBody>
      </p:sp>
      <p:sp>
        <p:nvSpPr>
          <p:cNvPr id="3" name="Subtitle 2"/>
          <p:cNvSpPr>
            <a:spLocks noGrp="1"/>
          </p:cNvSpPr>
          <p:nvPr>
            <p:ph type="subTitle" idx="1"/>
          </p:nvPr>
        </p:nvSpPr>
        <p:spPr>
          <a:xfrm>
            <a:off x="5181600" y="4002087"/>
            <a:ext cx="7010400" cy="2719249"/>
          </a:xfrm>
        </p:spPr>
        <p:txBody>
          <a:bodyPr>
            <a:normAutofit fontScale="92500" lnSpcReduction="20000"/>
          </a:bodyPr>
          <a:lstStyle/>
          <a:p>
            <a:r>
              <a:rPr lang="en-US" sz="3000" dirty="0" smtClean="0"/>
              <a:t>A side by side comparison of</a:t>
            </a:r>
          </a:p>
          <a:p>
            <a:r>
              <a:rPr lang="en-US" sz="3000" dirty="0" smtClean="0"/>
              <a:t>Microsoft Azure and AWS</a:t>
            </a:r>
          </a:p>
          <a:p>
            <a:endParaRPr lang="en-US" dirty="0"/>
          </a:p>
          <a:p>
            <a:r>
              <a:rPr lang="en-US" b="1" dirty="0" smtClean="0"/>
              <a:t>Andrew Siemer</a:t>
            </a:r>
          </a:p>
          <a:p>
            <a:r>
              <a:rPr lang="en-US" dirty="0" smtClean="0"/>
              <a:t>Clear Measure</a:t>
            </a:r>
          </a:p>
          <a:p>
            <a:r>
              <a:rPr lang="en-US" dirty="0" smtClean="0">
                <a:hlinkClick r:id="rId3"/>
              </a:rPr>
              <a:t>andrew@clear-measure.com</a:t>
            </a:r>
            <a:endParaRPr lang="en-US" dirty="0"/>
          </a:p>
          <a:p>
            <a:r>
              <a:rPr lang="en-US" dirty="0" smtClean="0">
                <a:hlinkClick r:id="rId4"/>
              </a:rPr>
              <a:t>@asiemer</a:t>
            </a:r>
            <a:endParaRPr lang="en-US" dirty="0"/>
          </a:p>
        </p:txBody>
      </p:sp>
      <p:pic>
        <p:nvPicPr>
          <p:cNvPr id="2052" name="Picture 4" descr="http://www.3scale.net/wp-content/uploads/2013/02/Amazon-Web-Services-AW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6434" y="4552951"/>
            <a:ext cx="2344191" cy="9533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trainsignal.com/blog/wp-content/uploads/pluralsight/2012/03/7217_windows-azure-logo-v_6556ef5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1425" y="936597"/>
            <a:ext cx="2994024" cy="1444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5190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clouds: Private</a:t>
            </a:r>
            <a:endParaRPr lang="en-US" dirty="0"/>
          </a:p>
        </p:txBody>
      </p:sp>
      <p:pic>
        <p:nvPicPr>
          <p:cNvPr id="4" name="Picture 3"/>
          <p:cNvPicPr>
            <a:picLocks noChangeAspect="1"/>
          </p:cNvPicPr>
          <p:nvPr/>
        </p:nvPicPr>
        <p:blipFill>
          <a:blip r:embed="rId3"/>
          <a:stretch>
            <a:fillRect/>
          </a:stretch>
        </p:blipFill>
        <p:spPr>
          <a:xfrm>
            <a:off x="128587" y="752475"/>
            <a:ext cx="11915775" cy="6067425"/>
          </a:xfrm>
          <a:prstGeom prst="rect">
            <a:avLst/>
          </a:prstGeom>
        </p:spPr>
      </p:pic>
      <p:sp>
        <p:nvSpPr>
          <p:cNvPr id="5" name="Rectangle 4"/>
          <p:cNvSpPr/>
          <p:nvPr/>
        </p:nvSpPr>
        <p:spPr>
          <a:xfrm>
            <a:off x="4733925" y="2181225"/>
            <a:ext cx="7172325" cy="4514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604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clouds: Infrastructure</a:t>
            </a:r>
            <a:endParaRPr lang="en-US" dirty="0"/>
          </a:p>
        </p:txBody>
      </p:sp>
      <p:pic>
        <p:nvPicPr>
          <p:cNvPr id="4" name="Picture 3"/>
          <p:cNvPicPr>
            <a:picLocks noChangeAspect="1"/>
          </p:cNvPicPr>
          <p:nvPr/>
        </p:nvPicPr>
        <p:blipFill>
          <a:blip r:embed="rId3"/>
          <a:stretch>
            <a:fillRect/>
          </a:stretch>
        </p:blipFill>
        <p:spPr>
          <a:xfrm>
            <a:off x="119062" y="742951"/>
            <a:ext cx="11934825" cy="6086475"/>
          </a:xfrm>
          <a:prstGeom prst="rect">
            <a:avLst/>
          </a:prstGeom>
        </p:spPr>
      </p:pic>
      <p:sp>
        <p:nvSpPr>
          <p:cNvPr id="5" name="Rectangle 4"/>
          <p:cNvSpPr/>
          <p:nvPr/>
        </p:nvSpPr>
        <p:spPr>
          <a:xfrm>
            <a:off x="8172450" y="2286000"/>
            <a:ext cx="3881437" cy="4381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8978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clouds: Platform</a:t>
            </a:r>
            <a:endParaRPr lang="en-US" dirty="0"/>
          </a:p>
        </p:txBody>
      </p:sp>
      <p:pic>
        <p:nvPicPr>
          <p:cNvPr id="4" name="Picture 3"/>
          <p:cNvPicPr>
            <a:picLocks noChangeAspect="1"/>
          </p:cNvPicPr>
          <p:nvPr/>
        </p:nvPicPr>
        <p:blipFill>
          <a:blip r:embed="rId3"/>
          <a:stretch>
            <a:fillRect/>
          </a:stretch>
        </p:blipFill>
        <p:spPr>
          <a:xfrm>
            <a:off x="119062" y="742951"/>
            <a:ext cx="11934825" cy="6086475"/>
          </a:xfrm>
          <a:prstGeom prst="rect">
            <a:avLst/>
          </a:prstGeom>
        </p:spPr>
      </p:pic>
    </p:spTree>
    <p:extLst>
      <p:ext uri="{BB962C8B-B14F-4D97-AF65-F5344CB8AC3E}">
        <p14:creationId xmlns:p14="http://schemas.microsoft.com/office/powerpoint/2010/main" val="274820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clouds: Platform on </a:t>
            </a:r>
            <a:r>
              <a:rPr lang="en-US" dirty="0" err="1" smtClean="0"/>
              <a:t>prem</a:t>
            </a:r>
            <a:endParaRPr lang="en-US" dirty="0"/>
          </a:p>
        </p:txBody>
      </p:sp>
      <p:pic>
        <p:nvPicPr>
          <p:cNvPr id="4" name="Picture 3"/>
          <p:cNvPicPr>
            <a:picLocks noChangeAspect="1"/>
          </p:cNvPicPr>
          <p:nvPr/>
        </p:nvPicPr>
        <p:blipFill>
          <a:blip r:embed="rId2"/>
          <a:stretch>
            <a:fillRect/>
          </a:stretch>
        </p:blipFill>
        <p:spPr>
          <a:xfrm>
            <a:off x="128587" y="742951"/>
            <a:ext cx="11915775" cy="6086475"/>
          </a:xfrm>
          <a:prstGeom prst="rect">
            <a:avLst/>
          </a:prstGeom>
        </p:spPr>
      </p:pic>
    </p:spTree>
    <p:extLst>
      <p:ext uri="{BB962C8B-B14F-4D97-AF65-F5344CB8AC3E}">
        <p14:creationId xmlns:p14="http://schemas.microsoft.com/office/powerpoint/2010/main" val="2970798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Azure and AWS fit?</a:t>
            </a:r>
            <a:endParaRPr lang="en-US" dirty="0"/>
          </a:p>
        </p:txBody>
      </p:sp>
      <p:sp>
        <p:nvSpPr>
          <p:cNvPr id="4" name="Rectangle 3"/>
          <p:cNvSpPr/>
          <p:nvPr/>
        </p:nvSpPr>
        <p:spPr>
          <a:xfrm>
            <a:off x="466725" y="1085850"/>
            <a:ext cx="5381625" cy="5381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t>Infrastructure As A Service (</a:t>
            </a:r>
            <a:r>
              <a:rPr lang="en-US" b="1" dirty="0" err="1" smtClean="0"/>
              <a:t>IaaS</a:t>
            </a:r>
            <a:r>
              <a:rPr lang="en-US" b="1" dirty="0" smtClean="0"/>
              <a:t>)</a:t>
            </a:r>
            <a:endParaRPr lang="en-US" b="1" dirty="0"/>
          </a:p>
        </p:txBody>
      </p:sp>
      <p:sp>
        <p:nvSpPr>
          <p:cNvPr id="5" name="Rectangle 4"/>
          <p:cNvSpPr/>
          <p:nvPr/>
        </p:nvSpPr>
        <p:spPr>
          <a:xfrm>
            <a:off x="6296025" y="1085849"/>
            <a:ext cx="5381625" cy="5381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t>Platform as a Service (</a:t>
            </a:r>
            <a:r>
              <a:rPr lang="en-US" b="1" dirty="0" err="1" smtClean="0"/>
              <a:t>Paas</a:t>
            </a:r>
            <a:r>
              <a:rPr lang="en-US" b="1" dirty="0" smtClean="0"/>
              <a:t>)</a:t>
            </a:r>
            <a:endParaRPr lang="en-US" b="1" dirty="0"/>
          </a:p>
        </p:txBody>
      </p:sp>
      <p:sp>
        <p:nvSpPr>
          <p:cNvPr id="6" name="Rectangle 5"/>
          <p:cNvSpPr/>
          <p:nvPr/>
        </p:nvSpPr>
        <p:spPr>
          <a:xfrm>
            <a:off x="676276" y="1581150"/>
            <a:ext cx="10782300" cy="1809747"/>
          </a:xfrm>
          <a:prstGeom prst="rect">
            <a:avLst/>
          </a:prstGeom>
          <a:solidFill>
            <a:schemeClr val="bg2">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dirty="0"/>
              <a:t>Two years ago</a:t>
            </a:r>
          </a:p>
        </p:txBody>
      </p:sp>
      <p:sp>
        <p:nvSpPr>
          <p:cNvPr id="7" name="Rectangle 6"/>
          <p:cNvSpPr/>
          <p:nvPr/>
        </p:nvSpPr>
        <p:spPr>
          <a:xfrm>
            <a:off x="676275" y="3948112"/>
            <a:ext cx="10782301" cy="2195511"/>
          </a:xfrm>
          <a:prstGeom prst="rect">
            <a:avLst/>
          </a:prstGeom>
          <a:solidFill>
            <a:schemeClr val="bg2">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dirty="0" smtClean="0"/>
              <a:t>Now</a:t>
            </a:r>
            <a:endParaRPr lang="en-US" dirty="0"/>
          </a:p>
        </p:txBody>
      </p:sp>
      <p:sp>
        <p:nvSpPr>
          <p:cNvPr id="8" name="Rectangle 7"/>
          <p:cNvSpPr/>
          <p:nvPr/>
        </p:nvSpPr>
        <p:spPr>
          <a:xfrm>
            <a:off x="1457324" y="1926431"/>
            <a:ext cx="3400425" cy="419100"/>
          </a:xfrm>
          <a:prstGeom prst="rect">
            <a:avLst/>
          </a:prstGeom>
          <a:solidFill>
            <a:srgbClr val="F7A8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Amazon Web Services</a:t>
            </a:r>
            <a:endParaRPr lang="en-US" dirty="0">
              <a:solidFill>
                <a:schemeClr val="bg1"/>
              </a:solidFill>
            </a:endParaRPr>
          </a:p>
        </p:txBody>
      </p:sp>
      <p:sp>
        <p:nvSpPr>
          <p:cNvPr id="9" name="Rectangle 8"/>
          <p:cNvSpPr/>
          <p:nvPr/>
        </p:nvSpPr>
        <p:spPr>
          <a:xfrm>
            <a:off x="7286624" y="2678905"/>
            <a:ext cx="3400425" cy="419100"/>
          </a:xfrm>
          <a:prstGeom prst="rect">
            <a:avLst/>
          </a:prstGeom>
          <a:solidFill>
            <a:srgbClr val="00BC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Microsoft Windows Azure</a:t>
            </a:r>
            <a:endParaRPr lang="en-US" dirty="0"/>
          </a:p>
        </p:txBody>
      </p:sp>
      <p:sp>
        <p:nvSpPr>
          <p:cNvPr id="10" name="Rectangle 9"/>
          <p:cNvSpPr/>
          <p:nvPr/>
        </p:nvSpPr>
        <p:spPr>
          <a:xfrm>
            <a:off x="1457325" y="4329110"/>
            <a:ext cx="5257800" cy="419100"/>
          </a:xfrm>
          <a:prstGeom prst="rect">
            <a:avLst/>
          </a:prstGeom>
          <a:solidFill>
            <a:srgbClr val="F7A8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Amazon Web Services</a:t>
            </a:r>
          </a:p>
        </p:txBody>
      </p:sp>
      <p:sp>
        <p:nvSpPr>
          <p:cNvPr id="11" name="Rectangle 10"/>
          <p:cNvSpPr/>
          <p:nvPr/>
        </p:nvSpPr>
        <p:spPr>
          <a:xfrm>
            <a:off x="5362573" y="5381625"/>
            <a:ext cx="5324476" cy="419100"/>
          </a:xfrm>
          <a:prstGeom prst="rect">
            <a:avLst/>
          </a:prstGeom>
          <a:solidFill>
            <a:srgbClr val="00BC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Microsoft Windows Azure</a:t>
            </a:r>
          </a:p>
        </p:txBody>
      </p:sp>
    </p:spTree>
    <p:extLst>
      <p:ext uri="{BB962C8B-B14F-4D97-AF65-F5344CB8AC3E}">
        <p14:creationId xmlns:p14="http://schemas.microsoft.com/office/powerpoint/2010/main" val="2776646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http://cdn.dice.com/wp-content/uploads/2013/01/shutterstock_123217306-e135939816529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2986881"/>
            <a:ext cx="4762500" cy="288607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p:txBody>
          <a:bodyPr/>
          <a:lstStyle/>
          <a:p>
            <a:r>
              <a:rPr lang="en-US" dirty="0" smtClean="0"/>
              <a:t>Compute</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82478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Management, Automation</a:t>
            </a:r>
            <a:endParaRPr lang="en-US" dirty="0"/>
          </a:p>
        </p:txBody>
      </p:sp>
      <p:sp>
        <p:nvSpPr>
          <p:cNvPr id="5" name="Subtitle 4"/>
          <p:cNvSpPr>
            <a:spLocks noGrp="1"/>
          </p:cNvSpPr>
          <p:nvPr>
            <p:ph type="subTitle" idx="1"/>
          </p:nvPr>
        </p:nvSpPr>
        <p:spPr/>
        <p:txBody>
          <a:bodyPr/>
          <a:lstStyle/>
          <a:p>
            <a:endParaRPr lang="en-US"/>
          </a:p>
        </p:txBody>
      </p:sp>
      <p:pic>
        <p:nvPicPr>
          <p:cNvPr id="8194" name="Picture 2" descr="http://blogs.vmware.com/management/files/2014/03/Cloud-Auto-Customiz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6355" y="3213101"/>
            <a:ext cx="420514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61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Storage</a:t>
            </a:r>
            <a:endParaRPr lang="en-US" dirty="0"/>
          </a:p>
        </p:txBody>
      </p:sp>
      <p:sp>
        <p:nvSpPr>
          <p:cNvPr id="5" name="Subtitle 4"/>
          <p:cNvSpPr>
            <a:spLocks noGrp="1"/>
          </p:cNvSpPr>
          <p:nvPr>
            <p:ph type="subTitle" idx="1"/>
          </p:nvPr>
        </p:nvSpPr>
        <p:spPr/>
        <p:txBody>
          <a:bodyPr/>
          <a:lstStyle/>
          <a:p>
            <a:endParaRPr lang="en-US"/>
          </a:p>
        </p:txBody>
      </p:sp>
      <p:pic>
        <p:nvPicPr>
          <p:cNvPr id="6146" name="Picture 2" descr="http://www.panurgy.com/wp-content/uploads/2013/02/panurgy-icon-storage-blu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50" y="2858294"/>
            <a:ext cx="333375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495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Messaging</a:t>
            </a:r>
            <a:endParaRPr lang="en-US" dirty="0"/>
          </a:p>
        </p:txBody>
      </p:sp>
      <p:sp>
        <p:nvSpPr>
          <p:cNvPr id="5" name="Subtitle 4"/>
          <p:cNvSpPr>
            <a:spLocks noGrp="1"/>
          </p:cNvSpPr>
          <p:nvPr>
            <p:ph type="subTitle" idx="1"/>
          </p:nvPr>
        </p:nvSpPr>
        <p:spPr/>
        <p:txBody>
          <a:bodyPr/>
          <a:lstStyle/>
          <a:p>
            <a:endParaRPr lang="en-US"/>
          </a:p>
        </p:txBody>
      </p:sp>
      <p:pic>
        <p:nvPicPr>
          <p:cNvPr id="5122" name="Picture 2" descr="http://afterclass.net/modules/groups/homepagefiles/cms/916223/Image/New%20Blue%20ACE%20Images/ACE-Messaging%20slingsh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3875" y="3086893"/>
            <a:ext cx="4048125"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742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mygeekonsite.com/wp-content/uploads/2014/08/network_cabl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2715418"/>
            <a:ext cx="4572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p:txBody>
          <a:bodyPr/>
          <a:lstStyle/>
          <a:p>
            <a:r>
              <a:rPr lang="en-US" dirty="0" smtClean="0"/>
              <a:t>Networking</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788670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AutoShape 2" descr="https://leanpub.com/site_images/fodder/andrew-siemer.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ctrTitle"/>
          </p:nvPr>
        </p:nvSpPr>
        <p:spPr>
          <a:xfrm>
            <a:off x="1524000" y="1926007"/>
            <a:ext cx="9144000" cy="1110712"/>
          </a:xfrm>
        </p:spPr>
        <p:txBody>
          <a:bodyPr/>
          <a:lstStyle/>
          <a:p>
            <a:r>
              <a:rPr lang="en-US" dirty="0" smtClean="0"/>
              <a:t>Andrew Siemer</a:t>
            </a:r>
            <a:endParaRPr lang="en-US" dirty="0"/>
          </a:p>
        </p:txBody>
      </p:sp>
      <p:pic>
        <p:nvPicPr>
          <p:cNvPr id="1034" name="Picture 10" descr="http://www.andrewsiemer.com/Themes/AndrewSiemer/Images/PageHeaders/Fath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3849" y="0"/>
            <a:ext cx="6108151" cy="17815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andrewsiemer.com/Themes/AndrewSiemer/Images/PageHeaders/Cowbo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9030" y="3252418"/>
            <a:ext cx="6241693" cy="182049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andrewsiemer.com/Themes/AndrewSiemer/Images/PageHeaders/WarriorDash.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108154" cy="178154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andrewsiemer.com/Themes/AndrewSiemer/Images/PageHeaders/GoRuck.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1" y="5072911"/>
            <a:ext cx="6120305" cy="178508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www.andrewsiemer.com/Themes/AndrewSiemer/Images/PageHeaders/ToughMudde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05" y="3291365"/>
            <a:ext cx="6108154" cy="178154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andrewsiemer.com/Themes/AndrewSiemer/Images/PageHeaders/Sparta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5076454"/>
            <a:ext cx="6108158" cy="178154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ndrew Siemer lar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0156" y="1398923"/>
            <a:ext cx="2275064" cy="22750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TextBox 4"/>
          <p:cNvSpPr txBox="1"/>
          <p:nvPr/>
        </p:nvSpPr>
        <p:spPr>
          <a:xfrm>
            <a:off x="8833580" y="1812577"/>
            <a:ext cx="3358420" cy="1477328"/>
          </a:xfrm>
          <a:prstGeom prst="rect">
            <a:avLst/>
          </a:prstGeom>
          <a:noFill/>
        </p:spPr>
        <p:txBody>
          <a:bodyPr wrap="none" rtlCol="0">
            <a:spAutoFit/>
          </a:bodyPr>
          <a:lstStyle/>
          <a:p>
            <a:pPr algn="r"/>
            <a:r>
              <a:rPr lang="en-US" dirty="0" smtClean="0">
                <a:hlinkClick r:id="rId10"/>
              </a:rPr>
              <a:t>http://</a:t>
            </a:r>
            <a:r>
              <a:rPr lang="en-US" dirty="0" smtClean="0">
                <a:hlinkClick r:id="rId10"/>
              </a:rPr>
              <a:t>about.me/andrewsiemer</a:t>
            </a:r>
            <a:endParaRPr lang="en-US" dirty="0" smtClean="0"/>
          </a:p>
          <a:p>
            <a:pPr algn="r"/>
            <a:r>
              <a:rPr lang="en-US" dirty="0" smtClean="0"/>
              <a:t>ASP Insider</a:t>
            </a:r>
          </a:p>
          <a:p>
            <a:pPr algn="r"/>
            <a:r>
              <a:rPr lang="en-US" dirty="0" smtClean="0"/>
              <a:t>V-TSP</a:t>
            </a:r>
          </a:p>
          <a:p>
            <a:pPr algn="r"/>
            <a:r>
              <a:rPr lang="en-US" dirty="0" smtClean="0"/>
              <a:t>Father of 6</a:t>
            </a:r>
          </a:p>
          <a:p>
            <a:pPr algn="r"/>
            <a:r>
              <a:rPr lang="en-US" dirty="0" smtClean="0"/>
              <a:t>Jack of all trades, master of some.</a:t>
            </a:r>
            <a:endParaRPr lang="en-US" dirty="0"/>
          </a:p>
        </p:txBody>
      </p:sp>
    </p:spTree>
    <p:extLst>
      <p:ext uri="{BB962C8B-B14F-4D97-AF65-F5344CB8AC3E}">
        <p14:creationId xmlns:p14="http://schemas.microsoft.com/office/powerpoint/2010/main" val="34712420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Cloud Infrastructure</a:t>
            </a:r>
            <a:endParaRPr lang="en-US" dirty="0"/>
          </a:p>
        </p:txBody>
      </p:sp>
      <p:sp>
        <p:nvSpPr>
          <p:cNvPr id="6" name="Text Placeholder 5"/>
          <p:cNvSpPr>
            <a:spLocks noGrp="1"/>
          </p:cNvSpPr>
          <p:nvPr>
            <p:ph type="body" idx="1"/>
          </p:nvPr>
        </p:nvSpPr>
        <p:spPr/>
        <p:txBody>
          <a:bodyPr/>
          <a:lstStyle/>
          <a:p>
            <a:r>
              <a:rPr lang="en-US" dirty="0" smtClean="0"/>
              <a:t>AWS</a:t>
            </a:r>
            <a:endParaRPr lang="en-US" dirty="0"/>
          </a:p>
        </p:txBody>
      </p:sp>
      <p:sp>
        <p:nvSpPr>
          <p:cNvPr id="3" name="Content Placeholder 2"/>
          <p:cNvSpPr>
            <a:spLocks noGrp="1"/>
          </p:cNvSpPr>
          <p:nvPr>
            <p:ph sz="half" idx="2"/>
          </p:nvPr>
        </p:nvSpPr>
        <p:spPr/>
        <p:txBody>
          <a:bodyPr/>
          <a:lstStyle/>
          <a:p>
            <a:r>
              <a:rPr lang="en-US" dirty="0" smtClean="0"/>
              <a:t>IP, Elastic IP, Elastic Load Balancer</a:t>
            </a:r>
          </a:p>
          <a:p>
            <a:r>
              <a:rPr lang="en-US" dirty="0" smtClean="0"/>
              <a:t>Virtual Private Cloud</a:t>
            </a:r>
          </a:p>
          <a:p>
            <a:r>
              <a:rPr lang="en-US" dirty="0" smtClean="0"/>
              <a:t>Route 53 (DNS)</a:t>
            </a:r>
          </a:p>
          <a:p>
            <a:r>
              <a:rPr lang="en-US" dirty="0" smtClean="0"/>
              <a:t>Firewall</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5" name="Content Placeholder 4"/>
          <p:cNvSpPr>
            <a:spLocks noGrp="1"/>
          </p:cNvSpPr>
          <p:nvPr>
            <p:ph sz="quarter" idx="4"/>
          </p:nvPr>
        </p:nvSpPr>
        <p:spPr/>
        <p:txBody>
          <a:bodyPr/>
          <a:lstStyle/>
          <a:p>
            <a:r>
              <a:rPr lang="en-US" dirty="0" smtClean="0"/>
              <a:t>Virtual Network</a:t>
            </a:r>
          </a:p>
          <a:p>
            <a:r>
              <a:rPr lang="en-US" dirty="0" smtClean="0"/>
              <a:t>Traffic Manager</a:t>
            </a:r>
          </a:p>
          <a:p>
            <a:r>
              <a:rPr lang="en-US" dirty="0" smtClean="0"/>
              <a:t>Azure Load Balancer</a:t>
            </a:r>
          </a:p>
          <a:p>
            <a:r>
              <a:rPr lang="en-US" dirty="0" smtClean="0"/>
              <a:t>No real DNS management</a:t>
            </a:r>
          </a:p>
          <a:p>
            <a:r>
              <a:rPr lang="en-US" dirty="0" smtClean="0"/>
              <a:t>Firewall</a:t>
            </a:r>
            <a:endParaRPr lang="en-US" dirty="0"/>
          </a:p>
        </p:txBody>
      </p:sp>
    </p:spTree>
    <p:extLst>
      <p:ext uri="{BB962C8B-B14F-4D97-AF65-F5344CB8AC3E}">
        <p14:creationId xmlns:p14="http://schemas.microsoft.com/office/powerpoint/2010/main" val="4170617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On-prem Infrastructure</a:t>
            </a:r>
            <a:endParaRPr lang="en-US" dirty="0"/>
          </a:p>
        </p:txBody>
      </p:sp>
      <p:sp>
        <p:nvSpPr>
          <p:cNvPr id="8" name="Text Placeholder 7"/>
          <p:cNvSpPr>
            <a:spLocks noGrp="1"/>
          </p:cNvSpPr>
          <p:nvPr>
            <p:ph type="body" idx="1"/>
          </p:nvPr>
        </p:nvSpPr>
        <p:spPr/>
        <p:txBody>
          <a:bodyPr/>
          <a:lstStyle/>
          <a:p>
            <a:r>
              <a:rPr lang="en-US" dirty="0" smtClean="0"/>
              <a:t>AWS</a:t>
            </a:r>
            <a:endParaRPr lang="en-US" dirty="0"/>
          </a:p>
        </p:txBody>
      </p:sp>
      <p:sp>
        <p:nvSpPr>
          <p:cNvPr id="3" name="Content Placeholder 2"/>
          <p:cNvSpPr>
            <a:spLocks noGrp="1"/>
          </p:cNvSpPr>
          <p:nvPr>
            <p:ph sz="half" idx="2"/>
          </p:nvPr>
        </p:nvSpPr>
        <p:spPr/>
        <p:txBody>
          <a:bodyPr/>
          <a:lstStyle/>
          <a:p>
            <a:r>
              <a:rPr lang="en-US" dirty="0" smtClean="0"/>
              <a:t>Direct connect</a:t>
            </a:r>
            <a:endParaRPr lang="en-US" dirty="0"/>
          </a:p>
        </p:txBody>
      </p:sp>
      <p:sp>
        <p:nvSpPr>
          <p:cNvPr id="9" name="Text Placeholder 8"/>
          <p:cNvSpPr>
            <a:spLocks noGrp="1"/>
          </p:cNvSpPr>
          <p:nvPr>
            <p:ph type="body" sz="quarter" idx="3"/>
          </p:nvPr>
        </p:nvSpPr>
        <p:spPr/>
        <p:txBody>
          <a:bodyPr/>
          <a:lstStyle/>
          <a:p>
            <a:r>
              <a:rPr lang="en-US" dirty="0" smtClean="0"/>
              <a:t>Azure</a:t>
            </a:r>
            <a:endParaRPr lang="en-US" dirty="0"/>
          </a:p>
        </p:txBody>
      </p:sp>
      <p:sp>
        <p:nvSpPr>
          <p:cNvPr id="4" name="Content Placeholder 3"/>
          <p:cNvSpPr>
            <a:spLocks noGrp="1"/>
          </p:cNvSpPr>
          <p:nvPr>
            <p:ph sz="quarter" idx="4"/>
          </p:nvPr>
        </p:nvSpPr>
        <p:spPr/>
        <p:txBody>
          <a:bodyPr>
            <a:normAutofit/>
          </a:bodyPr>
          <a:lstStyle/>
          <a:p>
            <a:r>
              <a:rPr lang="en-US" dirty="0" smtClean="0"/>
              <a:t>Azure pack</a:t>
            </a:r>
          </a:p>
          <a:p>
            <a:r>
              <a:rPr lang="en-US" dirty="0" smtClean="0"/>
              <a:t>Site to site connection</a:t>
            </a:r>
          </a:p>
          <a:p>
            <a:pPr lvl="1"/>
            <a:r>
              <a:rPr lang="en-US" dirty="0" smtClean="0"/>
              <a:t>Local to cloud connection</a:t>
            </a:r>
          </a:p>
          <a:p>
            <a:r>
              <a:rPr lang="en-US" dirty="0" smtClean="0"/>
              <a:t>Web based provisioning</a:t>
            </a:r>
          </a:p>
          <a:p>
            <a:r>
              <a:rPr lang="en-US" dirty="0" smtClean="0"/>
              <a:t>Scale up/scale out story</a:t>
            </a:r>
          </a:p>
          <a:p>
            <a:r>
              <a:rPr lang="en-US" dirty="0" smtClean="0"/>
              <a:t>Local usage accounting</a:t>
            </a:r>
          </a:p>
          <a:p>
            <a:r>
              <a:rPr lang="en-US" dirty="0" smtClean="0"/>
              <a:t>Linked active directories</a:t>
            </a:r>
            <a:endParaRPr lang="en-US" dirty="0"/>
          </a:p>
        </p:txBody>
      </p:sp>
    </p:spTree>
    <p:extLst>
      <p:ext uri="{BB962C8B-B14F-4D97-AF65-F5344CB8AC3E}">
        <p14:creationId xmlns:p14="http://schemas.microsoft.com/office/powerpoint/2010/main" val="2789018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Email</a:t>
            </a:r>
            <a:endParaRPr lang="en-US" dirty="0"/>
          </a:p>
        </p:txBody>
      </p:sp>
      <p:sp>
        <p:nvSpPr>
          <p:cNvPr id="5" name="Subtitle 4"/>
          <p:cNvSpPr>
            <a:spLocks noGrp="1"/>
          </p:cNvSpPr>
          <p:nvPr>
            <p:ph type="subTitle" idx="1"/>
          </p:nvPr>
        </p:nvSpPr>
        <p:spPr/>
        <p:txBody>
          <a:bodyPr/>
          <a:lstStyle/>
          <a:p>
            <a:endParaRPr lang="en-US" dirty="0"/>
          </a:p>
        </p:txBody>
      </p:sp>
      <p:pic>
        <p:nvPicPr>
          <p:cNvPr id="3076" name="Picture 4" descr="http://blogcritics.org/wp-content/uploads/bcimages/2014/07/em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9475" y="2696369"/>
            <a:ext cx="28575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831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Email</a:t>
            </a:r>
            <a:endParaRPr lang="en-US" dirty="0"/>
          </a:p>
        </p:txBody>
      </p:sp>
      <p:sp>
        <p:nvSpPr>
          <p:cNvPr id="10" name="Text Placeholder 9"/>
          <p:cNvSpPr>
            <a:spLocks noGrp="1"/>
          </p:cNvSpPr>
          <p:nvPr>
            <p:ph type="body" idx="1"/>
          </p:nvPr>
        </p:nvSpPr>
        <p:spPr/>
        <p:txBody>
          <a:bodyPr/>
          <a:lstStyle/>
          <a:p>
            <a:r>
              <a:rPr lang="en-US" dirty="0" smtClean="0"/>
              <a:t>AWS</a:t>
            </a:r>
            <a:endParaRPr lang="en-US" dirty="0"/>
          </a:p>
        </p:txBody>
      </p:sp>
      <p:sp>
        <p:nvSpPr>
          <p:cNvPr id="11" name="Content Placeholder 10"/>
          <p:cNvSpPr>
            <a:spLocks noGrp="1"/>
          </p:cNvSpPr>
          <p:nvPr>
            <p:ph sz="half" idx="2"/>
          </p:nvPr>
        </p:nvSpPr>
        <p:spPr/>
        <p:txBody>
          <a:bodyPr/>
          <a:lstStyle/>
          <a:p>
            <a:r>
              <a:rPr lang="en-US" dirty="0" smtClean="0"/>
              <a:t>Simple Email Service</a:t>
            </a:r>
          </a:p>
          <a:p>
            <a:pPr lvl="1"/>
            <a:r>
              <a:rPr lang="en-US" dirty="0"/>
              <a:t>O</a:t>
            </a:r>
            <a:r>
              <a:rPr lang="en-US" dirty="0" smtClean="0"/>
              <a:t>utbound only</a:t>
            </a:r>
          </a:p>
          <a:p>
            <a:pPr lvl="1"/>
            <a:r>
              <a:rPr lang="en-US" dirty="0" smtClean="0"/>
              <a:t>Free: 62k emails</a:t>
            </a:r>
          </a:p>
          <a:p>
            <a:pPr lvl="1"/>
            <a:r>
              <a:rPr lang="en-US" dirty="0" smtClean="0"/>
              <a:t>Great if send only</a:t>
            </a:r>
          </a:p>
          <a:p>
            <a:pPr lvl="1"/>
            <a:r>
              <a:rPr lang="en-US" dirty="0" smtClean="0"/>
              <a:t>Integrates with other services</a:t>
            </a:r>
          </a:p>
          <a:p>
            <a:pPr lvl="1"/>
            <a:endParaRPr lang="en-US" dirty="0" smtClean="0"/>
          </a:p>
          <a:p>
            <a:r>
              <a:rPr lang="en-US" dirty="0" smtClean="0"/>
              <a:t>No inbound option</a:t>
            </a:r>
          </a:p>
          <a:p>
            <a:pPr lvl="1"/>
            <a:r>
              <a:rPr lang="en-US" dirty="0" smtClean="0"/>
              <a:t>POP3 set up internally</a:t>
            </a:r>
            <a:endParaRPr lang="en-US" dirty="0"/>
          </a:p>
        </p:txBody>
      </p:sp>
      <p:sp>
        <p:nvSpPr>
          <p:cNvPr id="12" name="Text Placeholder 11"/>
          <p:cNvSpPr>
            <a:spLocks noGrp="1"/>
          </p:cNvSpPr>
          <p:nvPr>
            <p:ph type="body" sz="quarter" idx="3"/>
          </p:nvPr>
        </p:nvSpPr>
        <p:spPr/>
        <p:txBody>
          <a:bodyPr/>
          <a:lstStyle/>
          <a:p>
            <a:r>
              <a:rPr lang="en-US" dirty="0" smtClean="0"/>
              <a:t>Azure</a:t>
            </a:r>
            <a:endParaRPr lang="en-US" dirty="0"/>
          </a:p>
        </p:txBody>
      </p:sp>
      <p:sp>
        <p:nvSpPr>
          <p:cNvPr id="13" name="Content Placeholder 12"/>
          <p:cNvSpPr>
            <a:spLocks noGrp="1"/>
          </p:cNvSpPr>
          <p:nvPr>
            <p:ph sz="quarter" idx="4"/>
          </p:nvPr>
        </p:nvSpPr>
        <p:spPr/>
        <p:txBody>
          <a:bodyPr/>
          <a:lstStyle/>
          <a:p>
            <a:r>
              <a:rPr lang="en-US" dirty="0" err="1" smtClean="0"/>
              <a:t>SendGrid</a:t>
            </a:r>
            <a:endParaRPr lang="en-US" dirty="0"/>
          </a:p>
          <a:p>
            <a:pPr lvl="1"/>
            <a:r>
              <a:rPr lang="en-US" dirty="0" smtClean="0"/>
              <a:t>Free: 25k emails</a:t>
            </a:r>
          </a:p>
          <a:p>
            <a:pPr lvl="1"/>
            <a:r>
              <a:rPr lang="en-US" dirty="0" smtClean="0"/>
              <a:t>Inbound </a:t>
            </a:r>
          </a:p>
          <a:p>
            <a:pPr lvl="1"/>
            <a:r>
              <a:rPr lang="en-US" dirty="0" smtClean="0"/>
              <a:t>Outbound</a:t>
            </a:r>
          </a:p>
          <a:p>
            <a:pPr lvl="1"/>
            <a:r>
              <a:rPr lang="en-US" dirty="0" smtClean="0"/>
              <a:t>Great for marketing efforts</a:t>
            </a:r>
          </a:p>
          <a:p>
            <a:pPr lvl="1"/>
            <a:r>
              <a:rPr lang="en-US" dirty="0" smtClean="0"/>
              <a:t>More feature rich</a:t>
            </a:r>
            <a:endParaRPr lang="en-US" dirty="0"/>
          </a:p>
        </p:txBody>
      </p:sp>
    </p:spTree>
    <p:extLst>
      <p:ext uri="{BB962C8B-B14F-4D97-AF65-F5344CB8AC3E}">
        <p14:creationId xmlns:p14="http://schemas.microsoft.com/office/powerpoint/2010/main" val="3826117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a:t>
            </a:r>
            <a:endParaRPr lang="en-US" dirty="0"/>
          </a:p>
        </p:txBody>
      </p:sp>
      <p:sp>
        <p:nvSpPr>
          <p:cNvPr id="7" name="Content Placeholder 6"/>
          <p:cNvSpPr>
            <a:spLocks noGrp="1"/>
          </p:cNvSpPr>
          <p:nvPr>
            <p:ph idx="1"/>
          </p:nvPr>
        </p:nvSpPr>
        <p:spPr/>
        <p:txBody>
          <a:bodyPr/>
          <a:lstStyle/>
          <a:p>
            <a:r>
              <a:rPr lang="en-US" dirty="0" smtClean="0"/>
              <a:t>Neither has a good “manage my business email” in the cloud story</a:t>
            </a:r>
          </a:p>
          <a:p>
            <a:r>
              <a:rPr lang="en-US" dirty="0" smtClean="0"/>
              <a:t>You can set up an SMTP/POP3/IMAP in both easily</a:t>
            </a:r>
            <a:br>
              <a:rPr lang="en-US" dirty="0" smtClean="0"/>
            </a:br>
            <a:endParaRPr lang="en-US" dirty="0" smtClean="0"/>
          </a:p>
          <a:p>
            <a:r>
              <a:rPr lang="en-US" dirty="0" smtClean="0"/>
              <a:t>But wait - Microsoft Office 365</a:t>
            </a:r>
          </a:p>
          <a:p>
            <a:pPr lvl="1"/>
            <a:r>
              <a:rPr lang="en-US" dirty="0" smtClean="0"/>
              <a:t>STMP/POP3/IMAP</a:t>
            </a:r>
          </a:p>
          <a:p>
            <a:pPr lvl="1"/>
            <a:r>
              <a:rPr lang="en-US" dirty="0" smtClean="0"/>
              <a:t>Awesome integration with Office</a:t>
            </a:r>
          </a:p>
        </p:txBody>
      </p:sp>
    </p:spTree>
    <p:extLst>
      <p:ext uri="{BB962C8B-B14F-4D97-AF65-F5344CB8AC3E}">
        <p14:creationId xmlns:p14="http://schemas.microsoft.com/office/powerpoint/2010/main" val="2684915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i.kinja-img.com/gawker-media/image/upload/s--aNGdDkGL--/17l6ld8hixwkijp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250" y="3001169"/>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p:txBody>
          <a:bodyPr/>
          <a:lstStyle/>
          <a:p>
            <a:r>
              <a:rPr lang="en-US" dirty="0" smtClean="0"/>
              <a:t>Security</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31337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http://www.latestwebcrunch.com/wp-content/uploads/2011/10/transfer-files-across-cloud-servic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0" y="2977356"/>
            <a:ext cx="4286250" cy="29051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p:txBody>
          <a:bodyPr/>
          <a:lstStyle/>
          <a:p>
            <a:r>
              <a:rPr lang="en-US" dirty="0" smtClean="0"/>
              <a:t>Operating System &amp; </a:t>
            </a:r>
            <a:br>
              <a:rPr lang="en-US" dirty="0" smtClean="0"/>
            </a:br>
            <a:r>
              <a:rPr lang="en-US" dirty="0" smtClean="0"/>
              <a:t>Data Transfer</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9619436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Development Languages &amp; Runtime Support</a:t>
            </a:r>
            <a:endParaRPr lang="en-US" dirty="0"/>
          </a:p>
        </p:txBody>
      </p:sp>
      <p:sp>
        <p:nvSpPr>
          <p:cNvPr id="5" name="Subtitle 4"/>
          <p:cNvSpPr>
            <a:spLocks noGrp="1"/>
          </p:cNvSpPr>
          <p:nvPr>
            <p:ph type="subTitle" idx="1"/>
          </p:nvPr>
        </p:nvSpPr>
        <p:spPr/>
        <p:txBody>
          <a:bodyPr/>
          <a:lstStyle/>
          <a:p>
            <a:endParaRPr lang="en-US"/>
          </a:p>
        </p:txBody>
      </p:sp>
      <p:pic>
        <p:nvPicPr>
          <p:cNvPr id="11268" name="Picture 4" descr="http://www.aculab.com/wp-content/uploads/2013/08/Programming_languages_colour-e137606293265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4375" y="3429793"/>
            <a:ext cx="2381250" cy="200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3707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viewerscommentary.files.wordpress.com/2013/07/office-space-stephen-root-as-milt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33" y="-141090"/>
            <a:ext cx="12662958" cy="7122914"/>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5" name="Title 4"/>
          <p:cNvSpPr>
            <a:spLocks noGrp="1"/>
          </p:cNvSpPr>
          <p:nvPr>
            <p:ph type="ctrTitle"/>
          </p:nvPr>
        </p:nvSpPr>
        <p:spPr>
          <a:xfrm>
            <a:off x="7013574" y="-21433"/>
            <a:ext cx="5207001" cy="7003257"/>
          </a:xfrm>
          <a:solidFill>
            <a:schemeClr val="tx1">
              <a:alpha val="65000"/>
            </a:schemeClr>
          </a:solidFill>
        </p:spPr>
        <p:txBody>
          <a:bodyPr anchor="ctr"/>
          <a:lstStyle/>
          <a:p>
            <a:r>
              <a:rPr lang="en-US" b="1" dirty="0" smtClean="0">
                <a:solidFill>
                  <a:srgbClr val="D82C23"/>
                </a:solidFill>
              </a:rPr>
              <a:t>Any questions?</a:t>
            </a:r>
            <a:br>
              <a:rPr lang="en-US" b="1" dirty="0" smtClean="0">
                <a:solidFill>
                  <a:srgbClr val="D82C23"/>
                </a:solidFill>
              </a:rPr>
            </a:br>
            <a:endParaRPr lang="en-US" b="1" dirty="0">
              <a:solidFill>
                <a:srgbClr val="D82C23"/>
              </a:solidFill>
            </a:endParaRPr>
          </a:p>
        </p:txBody>
      </p:sp>
      <p:sp>
        <p:nvSpPr>
          <p:cNvPr id="8" name="Rectangle 7"/>
          <p:cNvSpPr/>
          <p:nvPr/>
        </p:nvSpPr>
        <p:spPr>
          <a:xfrm>
            <a:off x="7013574" y="3867150"/>
            <a:ext cx="5207001" cy="17716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5"/>
          <p:cNvSpPr>
            <a:spLocks noGrp="1"/>
          </p:cNvSpPr>
          <p:nvPr>
            <p:ph type="subTitle" idx="1"/>
          </p:nvPr>
        </p:nvSpPr>
        <p:spPr>
          <a:xfrm>
            <a:off x="9890124" y="3867149"/>
            <a:ext cx="2330451" cy="1771649"/>
          </a:xfrm>
          <a:solidFill>
            <a:schemeClr val="tx1">
              <a:alpha val="0"/>
            </a:schemeClr>
          </a:solidFill>
        </p:spPr>
        <p:txBody>
          <a:bodyPr/>
          <a:lstStyle/>
          <a:p>
            <a:pPr algn="l"/>
            <a:r>
              <a:rPr lang="en-US" b="1" dirty="0" smtClean="0">
                <a:solidFill>
                  <a:srgbClr val="0FC69A"/>
                </a:solidFill>
              </a:rPr>
              <a:t>Andrew Siemer</a:t>
            </a:r>
          </a:p>
          <a:p>
            <a:pPr algn="l"/>
            <a:r>
              <a:rPr lang="en-US" dirty="0" smtClean="0">
                <a:solidFill>
                  <a:srgbClr val="0FC69A"/>
                </a:solidFill>
              </a:rPr>
              <a:t>Clear Measure</a:t>
            </a:r>
          </a:p>
          <a:p>
            <a:pPr algn="l"/>
            <a:r>
              <a:rPr lang="en-US" dirty="0" smtClean="0">
                <a:solidFill>
                  <a:srgbClr val="0FC69A"/>
                </a:solidFill>
              </a:rPr>
              <a:t>@asiemer</a:t>
            </a:r>
            <a:endParaRPr lang="en-US" dirty="0">
              <a:solidFill>
                <a:srgbClr val="0FC69A"/>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5974" y="3867150"/>
            <a:ext cx="2714625" cy="1771650"/>
          </a:xfrm>
          <a:prstGeom prst="rect">
            <a:avLst/>
          </a:prstGeom>
        </p:spPr>
      </p:pic>
    </p:spTree>
    <p:extLst>
      <p:ext uri="{BB962C8B-B14F-4D97-AF65-F5344CB8AC3E}">
        <p14:creationId xmlns:p14="http://schemas.microsoft.com/office/powerpoint/2010/main" val="4145378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58" name="Picture 10" descr="http://ecx.images-amazon.com/images/I/51iuMAinfEL.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11109" y="1582895"/>
            <a:ext cx="3012855" cy="37195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ecx.images-amazon.com/images/I/417iYgvSCI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78" y="1582895"/>
            <a:ext cx="3010441" cy="371659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ecx.images-amazon.com/images/I/51P9q7fcJZ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1762" y="1585877"/>
            <a:ext cx="3006533" cy="3711769"/>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6" descr="Fodder cover p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6" name="Picture 18" descr="Fodder cover p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8197" y="1582895"/>
            <a:ext cx="2867025" cy="371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9097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82" name="Picture 10" descr="http://www.lampsplus.com/images/lampsplus-300x3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208" y="1971299"/>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i2.cdn.turner.com/dr/pga/sites/default/files/articles/Callway_Golf_Logo-640x36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3840" y="2522046"/>
            <a:ext cx="2678539" cy="150667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gigaompaidcontent.files.wordpress.com/2012/02/fox-interactive-media-logo-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11084" y="2961072"/>
            <a:ext cx="2423664" cy="15875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ttp://abcnewsradioonline.com/storage/news-images/052312_AmericanIdolLogoFox.jpg?__SQUARESPACE_CACHEVERSION=13747424099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00677" y="4784725"/>
            <a:ext cx="2477711" cy="1392238"/>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images.vcpost.com/data/images/full/10771/lightsail-education.jpg?w=5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017" y="3909606"/>
            <a:ext cx="2038687" cy="1521408"/>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www.boulderlogic.com/wp-content/themes/boulderlogic2/images/logo-rackspa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4293" y="4330808"/>
            <a:ext cx="16668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http://www.baileybanksandbiddle.com/og-content/themes/baileybanksandbiddle.com/images/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8530" y="4085018"/>
            <a:ext cx="31432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Globalscap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5846" y="5417243"/>
            <a:ext cx="3133725" cy="647700"/>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http://upload.wikimedia.org/wikipedia/commons/thumb/c/c8/2_Ranger_Battalion_Shoulder_Sleeve_Insignia.svg/700px-2_Ranger_Battalion_Shoulder_Sleeve_Insignia.sv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0964" y="5058808"/>
            <a:ext cx="2058308" cy="1055618"/>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http://www.clear-measure.com/wp-content/uploads/2014/04/ClearMeasure-white-background-full-logo.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594" y="368844"/>
            <a:ext cx="6992945" cy="17455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724991" y="961557"/>
            <a:ext cx="4314608" cy="707886"/>
          </a:xfrm>
          <a:prstGeom prst="rect">
            <a:avLst/>
          </a:prstGeom>
          <a:noFill/>
        </p:spPr>
        <p:txBody>
          <a:bodyPr wrap="square" rtlCol="0">
            <a:spAutoFit/>
          </a:bodyPr>
          <a:lstStyle/>
          <a:p>
            <a:r>
              <a:rPr lang="en-US" sz="4000" b="1" dirty="0" smtClean="0">
                <a:solidFill>
                  <a:srgbClr val="C00000"/>
                </a:solidFill>
                <a:sym typeface="Wingdings" panose="05000000000000000000" pitchFamily="2" charset="2"/>
              </a:rPr>
              <a:t> We are hiring!!!</a:t>
            </a:r>
            <a:endParaRPr lang="en-US" sz="4000" b="1" dirty="0">
              <a:solidFill>
                <a:srgbClr val="C00000"/>
              </a:solidFill>
            </a:endParaRPr>
          </a:p>
        </p:txBody>
      </p:sp>
      <p:pic>
        <p:nvPicPr>
          <p:cNvPr id="3080" name="Picture 8" descr="http://247wallst.files.wordpress.com/2012/10/dell_logo-svg.png?w=40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71597" y="2672043"/>
            <a:ext cx="1474442" cy="1456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0283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332"/>
            <a:ext cx="12192000" cy="6765337"/>
          </a:xfrm>
          <a:prstGeom prst="rect">
            <a:avLst/>
          </a:prstGeom>
        </p:spPr>
      </p:pic>
      <p:sp>
        <p:nvSpPr>
          <p:cNvPr id="2" name="Title 1"/>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689397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lnSpcReduction="10000"/>
          </a:bodyPr>
          <a:lstStyle/>
          <a:p>
            <a:r>
              <a:rPr lang="en-US" dirty="0" smtClean="0"/>
              <a:t>Deployment</a:t>
            </a:r>
            <a:r>
              <a:rPr lang="en-US" dirty="0"/>
              <a:t>, Management and </a:t>
            </a:r>
            <a:r>
              <a:rPr lang="en-US" dirty="0" smtClean="0"/>
              <a:t>Automation</a:t>
            </a:r>
          </a:p>
          <a:p>
            <a:r>
              <a:rPr lang="en-US" dirty="0" smtClean="0"/>
              <a:t>Compute</a:t>
            </a:r>
          </a:p>
          <a:p>
            <a:r>
              <a:rPr lang="en-US" dirty="0" smtClean="0"/>
              <a:t>Storage</a:t>
            </a:r>
          </a:p>
          <a:p>
            <a:r>
              <a:rPr lang="en-US" dirty="0" smtClean="0"/>
              <a:t>Messaging</a:t>
            </a:r>
          </a:p>
          <a:p>
            <a:r>
              <a:rPr lang="en-US" dirty="0" smtClean="0"/>
              <a:t>Email</a:t>
            </a:r>
          </a:p>
          <a:p>
            <a:r>
              <a:rPr lang="en-US" dirty="0" smtClean="0"/>
              <a:t>Networking</a:t>
            </a:r>
          </a:p>
          <a:p>
            <a:r>
              <a:rPr lang="en-US" dirty="0" smtClean="0"/>
              <a:t>Security</a:t>
            </a:r>
          </a:p>
          <a:p>
            <a:r>
              <a:rPr lang="en-US" dirty="0" smtClean="0"/>
              <a:t>Operating </a:t>
            </a:r>
            <a:r>
              <a:rPr lang="en-US" dirty="0"/>
              <a:t>System &amp; Data </a:t>
            </a:r>
            <a:r>
              <a:rPr lang="en-US" dirty="0" smtClean="0"/>
              <a:t>Transfer</a:t>
            </a:r>
          </a:p>
          <a:p>
            <a:r>
              <a:rPr lang="en-US" dirty="0" smtClean="0"/>
              <a:t>Development </a:t>
            </a:r>
            <a:r>
              <a:rPr lang="en-US" dirty="0"/>
              <a:t>Languages and Runtime Support </a:t>
            </a:r>
          </a:p>
          <a:p>
            <a:endParaRPr lang="en-US" dirty="0"/>
          </a:p>
        </p:txBody>
      </p:sp>
    </p:spTree>
    <p:extLst>
      <p:ext uri="{BB962C8B-B14F-4D97-AF65-F5344CB8AC3E}">
        <p14:creationId xmlns:p14="http://schemas.microsoft.com/office/powerpoint/2010/main" val="36110259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 is a “cloud”?</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7307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76375" y="1194518"/>
            <a:ext cx="9239250" cy="5663482"/>
          </a:xfrm>
          <a:prstGeom prst="rect">
            <a:avLst/>
          </a:prstGeom>
        </p:spPr>
      </p:pic>
      <p:sp>
        <p:nvSpPr>
          <p:cNvPr id="2" name="Title 1"/>
          <p:cNvSpPr>
            <a:spLocks noGrp="1"/>
          </p:cNvSpPr>
          <p:nvPr>
            <p:ph type="title"/>
          </p:nvPr>
        </p:nvSpPr>
        <p:spPr/>
        <p:txBody>
          <a:bodyPr/>
          <a:lstStyle/>
          <a:p>
            <a:r>
              <a:rPr lang="en-US" dirty="0" smtClean="0"/>
              <a:t>Types of clouds</a:t>
            </a:r>
            <a:endParaRPr lang="en-US" dirty="0"/>
          </a:p>
        </p:txBody>
      </p:sp>
    </p:spTree>
    <p:extLst>
      <p:ext uri="{BB962C8B-B14F-4D97-AF65-F5344CB8AC3E}">
        <p14:creationId xmlns:p14="http://schemas.microsoft.com/office/powerpoint/2010/main" val="394542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clouds: Private</a:t>
            </a:r>
            <a:endParaRPr lang="en-US" dirty="0"/>
          </a:p>
        </p:txBody>
      </p:sp>
      <p:pic>
        <p:nvPicPr>
          <p:cNvPr id="4" name="Picture 3"/>
          <p:cNvPicPr>
            <a:picLocks noChangeAspect="1"/>
          </p:cNvPicPr>
          <p:nvPr/>
        </p:nvPicPr>
        <p:blipFill>
          <a:blip r:embed="rId3"/>
          <a:stretch>
            <a:fillRect/>
          </a:stretch>
        </p:blipFill>
        <p:spPr>
          <a:xfrm>
            <a:off x="119062" y="742951"/>
            <a:ext cx="11934825" cy="6086475"/>
          </a:xfrm>
          <a:prstGeom prst="rect">
            <a:avLst/>
          </a:prstGeom>
        </p:spPr>
      </p:pic>
      <p:sp>
        <p:nvSpPr>
          <p:cNvPr id="5" name="Rectangle 4"/>
          <p:cNvSpPr/>
          <p:nvPr/>
        </p:nvSpPr>
        <p:spPr>
          <a:xfrm>
            <a:off x="4733925" y="2181225"/>
            <a:ext cx="7172325" cy="4514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79664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TotalTime>
  <Words>614</Words>
  <Application>Microsoft Office PowerPoint</Application>
  <PresentationFormat>Widescreen</PresentationFormat>
  <Paragraphs>127</Paragraphs>
  <Slides>28</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Wingdings</vt:lpstr>
      <vt:lpstr>Office Theme</vt:lpstr>
      <vt:lpstr>A Tale of Two Clouds</vt:lpstr>
      <vt:lpstr>Andrew Siemer</vt:lpstr>
      <vt:lpstr>PowerPoint Presentation</vt:lpstr>
      <vt:lpstr>PowerPoint Presentation</vt:lpstr>
      <vt:lpstr>Introduction</vt:lpstr>
      <vt:lpstr>Introduction</vt:lpstr>
      <vt:lpstr>What is a “cloud”?</vt:lpstr>
      <vt:lpstr>Types of clouds</vt:lpstr>
      <vt:lpstr>Types of clouds: Private</vt:lpstr>
      <vt:lpstr>Types of clouds: Private</vt:lpstr>
      <vt:lpstr>Types of clouds: Infrastructure</vt:lpstr>
      <vt:lpstr>Types of clouds: Platform</vt:lpstr>
      <vt:lpstr>Types of clouds: Platform on prem</vt:lpstr>
      <vt:lpstr>How does Azure and AWS fit?</vt:lpstr>
      <vt:lpstr>Compute</vt:lpstr>
      <vt:lpstr>Deployment, Management, Automation</vt:lpstr>
      <vt:lpstr>Storage</vt:lpstr>
      <vt:lpstr>Messaging</vt:lpstr>
      <vt:lpstr>Networking</vt:lpstr>
      <vt:lpstr>Cloud Infrastructure</vt:lpstr>
      <vt:lpstr>On-prem Infrastructure</vt:lpstr>
      <vt:lpstr>Email</vt:lpstr>
      <vt:lpstr>Email</vt:lpstr>
      <vt:lpstr>Email</vt:lpstr>
      <vt:lpstr>Security</vt:lpstr>
      <vt:lpstr>Operating System &amp;  Data Transfer</vt:lpstr>
      <vt:lpstr>Development Languages &amp; Runtime Support</vt:lpstr>
      <vt:lpstr>Any questions?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Siemer</dc:creator>
  <cp:lastModifiedBy>Andrew Siemer</cp:lastModifiedBy>
  <cp:revision>49</cp:revision>
  <dcterms:created xsi:type="dcterms:W3CDTF">2014-10-14T13:48:54Z</dcterms:created>
  <dcterms:modified xsi:type="dcterms:W3CDTF">2014-10-14T21:27:19Z</dcterms:modified>
</cp:coreProperties>
</file>